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2.svg" ContentType="image/svg+xml"/>
  <Override PartName="/ppt/media/image14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4.svg" ContentType="image/svg+xml"/>
  <Override PartName="/ppt/media/image26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Montserrat Classic Bold" panose="00000800000000000000"/>
      <p:bold r:id="rId21"/>
    </p:embeddedFont>
    <p:embeddedFont>
      <p:font typeface="Livvic Italics"/>
      <p:italic r:id="rId22"/>
    </p:embeddedFont>
    <p:embeddedFont>
      <p:font typeface="Poppins Bold" panose="00000800000000000000"/>
      <p:bold r:id="rId23"/>
    </p:embeddedFont>
    <p:embeddedFont>
      <p:font typeface="Poppins Bold Italics" panose="00000800000000000000"/>
      <p:boldItalic r:id="rId24"/>
    </p:embeddedFont>
    <p:embeddedFont>
      <p:font typeface="Canva Sans Bold" panose="020B0803030501040103"/>
      <p:bold r:id="rId25"/>
    </p:embeddedFont>
    <p:embeddedFont>
      <p:font typeface="Montserrat Classic" panose="00000500000000000000"/>
      <p:regular r:id="rId26"/>
    </p:embeddedFont>
    <p:embeddedFont>
      <p:font typeface="Canva Sans Bold Italics" panose="020B0803030501040103"/>
      <p:boldItalic r:id="rId27"/>
    </p:embeddedFont>
    <p:embeddedFont>
      <p:font typeface="Libre Baskerville Bold" panose="02000000000000000000"/>
      <p:bold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3" userDrawn="1">
          <p15:clr>
            <a:srgbClr val="A4A3A4"/>
          </p15:clr>
        </p15:guide>
        <p15:guide id="2" pos="2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53"/>
        <p:guide pos="28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12.fntdata"/><Relationship Id="rId31" Type="http://schemas.openxmlformats.org/officeDocument/2006/relationships/font" Target="fonts/font11.fntdata"/><Relationship Id="rId30" Type="http://schemas.openxmlformats.org/officeDocument/2006/relationships/font" Target="fonts/font10.fntdata"/><Relationship Id="rId3" Type="http://schemas.openxmlformats.org/officeDocument/2006/relationships/slide" Target="slides/slide1.xml"/><Relationship Id="rId29" Type="http://schemas.openxmlformats.org/officeDocument/2006/relationships/font" Target="fonts/font9.fntdata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image" Target="../media/image9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6.svg"/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81169" y="9053872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83347"/>
            <a:ext cx="8544752" cy="311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5"/>
              </a:lnSpc>
            </a:pPr>
            <a:r>
              <a:rPr lang="en-US" sz="12045">
                <a:solidFill>
                  <a:srgbClr val="FD6245"/>
                </a:solidFill>
                <a:latin typeface="Montserrat Classic Bold" panose="00000800000000000000"/>
              </a:rPr>
              <a:t>SALES ANALYSIS</a:t>
            </a:r>
            <a:endParaRPr lang="en-US" sz="12045">
              <a:solidFill>
                <a:srgbClr val="FD6245"/>
              </a:solidFill>
              <a:latin typeface="Montserrat Classic Bold" panose="00000800000000000000"/>
            </a:endParaRPr>
          </a:p>
        </p:txBody>
      </p:sp>
      <p:sp>
        <p:nvSpPr>
          <p:cNvPr id="5" name="Freeform 5"/>
          <p:cNvSpPr/>
          <p:nvPr/>
        </p:nvSpPr>
        <p:spPr>
          <a:xfrm rot="3525861">
            <a:off x="-3372373" y="-4109470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5"/>
                </a:lnTo>
                <a:lnTo>
                  <a:pt x="0" y="137093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55345" y="95837"/>
            <a:ext cx="14727098" cy="9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5"/>
              </a:lnSpc>
            </a:pPr>
            <a:r>
              <a:rPr lang="en-US" sz="5460">
                <a:solidFill>
                  <a:srgbClr val="FD6245"/>
                </a:solidFill>
                <a:latin typeface="Canva Sans Bold" panose="020B0803030501040103"/>
              </a:rPr>
              <a:t>ON THE BASIS OF AGE</a:t>
            </a:r>
            <a:endParaRPr lang="en-US" sz="5460">
              <a:solidFill>
                <a:srgbClr val="FD6245"/>
              </a:solidFill>
              <a:latin typeface="Canva Sans Bold" panose="020B0803030501040103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30926" y="1456819"/>
            <a:ext cx="17426148" cy="5813454"/>
          </a:xfrm>
          <a:custGeom>
            <a:avLst/>
            <a:gdLst/>
            <a:ahLst/>
            <a:cxnLst/>
            <a:rect l="l" t="t" r="r" b="b"/>
            <a:pathLst>
              <a:path w="17426148" h="5813454">
                <a:moveTo>
                  <a:pt x="0" y="0"/>
                </a:moveTo>
                <a:lnTo>
                  <a:pt x="17426148" y="0"/>
                </a:lnTo>
                <a:lnTo>
                  <a:pt x="17426148" y="5813454"/>
                </a:lnTo>
                <a:lnTo>
                  <a:pt x="0" y="5813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9968" y="7485917"/>
            <a:ext cx="17918032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D6245"/>
                </a:solidFill>
                <a:latin typeface="Canva Sans Bold" panose="020B0803030501040103"/>
              </a:rPr>
              <a:t>From the above graphs we can see that most of the buyers are of the age group between 26-35 years female</a:t>
            </a:r>
            <a:endParaRPr lang="en-US" sz="3500">
              <a:solidFill>
                <a:srgbClr val="FD6245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5345" y="1273210"/>
            <a:ext cx="15451905" cy="7450090"/>
          </a:xfrm>
          <a:custGeom>
            <a:avLst/>
            <a:gdLst/>
            <a:ahLst/>
            <a:cxnLst/>
            <a:rect l="l" t="t" r="r" b="b"/>
            <a:pathLst>
              <a:path w="15451905" h="7450090">
                <a:moveTo>
                  <a:pt x="0" y="0"/>
                </a:moveTo>
                <a:lnTo>
                  <a:pt x="15451905" y="0"/>
                </a:lnTo>
                <a:lnTo>
                  <a:pt x="15451905" y="7450090"/>
                </a:lnTo>
                <a:lnTo>
                  <a:pt x="0" y="7450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48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5345" y="105362"/>
            <a:ext cx="14727098" cy="82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4860">
                <a:solidFill>
                  <a:srgbClr val="FD6245"/>
                </a:solidFill>
                <a:latin typeface="Canva Sans Bold" panose="020B0803030501040103"/>
              </a:rPr>
              <a:t>ON THE BASIS OF STATE</a:t>
            </a:r>
            <a:endParaRPr lang="en-US" sz="4860">
              <a:solidFill>
                <a:srgbClr val="FD6245"/>
              </a:solidFill>
              <a:latin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8666150"/>
            <a:ext cx="18288000" cy="1076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971506"/>
                </a:solidFill>
                <a:latin typeface="Canva Sans Bold" panose="020B0803030501040103"/>
              </a:rPr>
              <a:t>From the above graph we can see that most of the orders and total sales/amount are from Uttar Pradesh,Maharashtra and Karnataka</a:t>
            </a:r>
            <a:endParaRPr lang="en-US" sz="3000">
              <a:solidFill>
                <a:srgbClr val="971506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664043">
            <a:off x="-2572243" y="3293799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03261" y="1755383"/>
            <a:ext cx="10081478" cy="6776233"/>
          </a:xfrm>
          <a:custGeom>
            <a:avLst/>
            <a:gdLst/>
            <a:ahLst/>
            <a:cxnLst/>
            <a:rect l="l" t="t" r="r" b="b"/>
            <a:pathLst>
              <a:path w="10081478" h="6776233">
                <a:moveTo>
                  <a:pt x="0" y="0"/>
                </a:moveTo>
                <a:lnTo>
                  <a:pt x="10081478" y="0"/>
                </a:lnTo>
                <a:lnTo>
                  <a:pt x="10081478" y="6776234"/>
                </a:lnTo>
                <a:lnTo>
                  <a:pt x="0" y="67762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7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8705850"/>
            <a:ext cx="182880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971506"/>
                </a:solidFill>
                <a:latin typeface="Canva Sans Bold" panose="020B0803030501040103"/>
              </a:rPr>
              <a:t>From the above graph we can see that most of the buyers are married and they have high purchasing power</a:t>
            </a:r>
            <a:endParaRPr lang="en-US" sz="3000">
              <a:solidFill>
                <a:srgbClr val="971506"/>
              </a:solidFill>
              <a:latin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5345" y="105362"/>
            <a:ext cx="14727098" cy="82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4860">
                <a:solidFill>
                  <a:srgbClr val="FD6245"/>
                </a:solidFill>
                <a:latin typeface="Canva Sans Bold" panose="020B0803030501040103"/>
              </a:rPr>
              <a:t>ON THE BASIS OF MARITAL STATUS</a:t>
            </a:r>
            <a:endParaRPr lang="en-US" sz="4860">
              <a:solidFill>
                <a:srgbClr val="FD6245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664043">
            <a:off x="-2572243" y="3293799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4953" y="1588416"/>
            <a:ext cx="16704347" cy="6170945"/>
          </a:xfrm>
          <a:custGeom>
            <a:avLst/>
            <a:gdLst/>
            <a:ahLst/>
            <a:cxnLst/>
            <a:rect l="l" t="t" r="r" b="b"/>
            <a:pathLst>
              <a:path w="16704347" h="6170945">
                <a:moveTo>
                  <a:pt x="0" y="0"/>
                </a:moveTo>
                <a:lnTo>
                  <a:pt x="16704347" y="0"/>
                </a:lnTo>
                <a:lnTo>
                  <a:pt x="16704347" y="6170945"/>
                </a:lnTo>
                <a:lnTo>
                  <a:pt x="0" y="6170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55345" y="105362"/>
            <a:ext cx="14727098" cy="82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4860">
                <a:solidFill>
                  <a:srgbClr val="FD6245"/>
                </a:solidFill>
                <a:latin typeface="Canva Sans Bold" panose="020B0803030501040103"/>
              </a:rPr>
              <a:t>ON THE BASIS OF OCCUPATION</a:t>
            </a:r>
            <a:endParaRPr lang="en-US" sz="4860">
              <a:solidFill>
                <a:srgbClr val="FD6245"/>
              </a:solidFill>
              <a:latin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3452" y="8038044"/>
            <a:ext cx="17341096" cy="538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971506"/>
                </a:solidFill>
                <a:latin typeface="Canva Sans Bold" panose="020B0803030501040103"/>
              </a:rPr>
              <a:t>From the graph we can see that most of the buyers are working in IT,Healthcare and Aviation</a:t>
            </a:r>
            <a:endParaRPr lang="en-US" sz="3000">
              <a:solidFill>
                <a:srgbClr val="971506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664043">
            <a:off x="-2572243" y="3293799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5379" y="2439745"/>
            <a:ext cx="17179756" cy="4158915"/>
          </a:xfrm>
          <a:custGeom>
            <a:avLst/>
            <a:gdLst/>
            <a:ahLst/>
            <a:cxnLst/>
            <a:rect l="l" t="t" r="r" b="b"/>
            <a:pathLst>
              <a:path w="17179756" h="4158915">
                <a:moveTo>
                  <a:pt x="0" y="0"/>
                </a:moveTo>
                <a:lnTo>
                  <a:pt x="17179756" y="0"/>
                </a:lnTo>
                <a:lnTo>
                  <a:pt x="17179756" y="4158915"/>
                </a:lnTo>
                <a:lnTo>
                  <a:pt x="0" y="4158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9" r="-25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55345" y="105362"/>
            <a:ext cx="14727098" cy="829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5"/>
              </a:lnSpc>
            </a:pPr>
            <a:r>
              <a:rPr lang="en-US" sz="4860">
                <a:solidFill>
                  <a:srgbClr val="FD6245"/>
                </a:solidFill>
                <a:latin typeface="Canva Sans Bold" panose="020B0803030501040103"/>
              </a:rPr>
              <a:t>ON THE BASIS OF PRODUCT BOUGHT</a:t>
            </a:r>
            <a:endParaRPr lang="en-US" sz="4860">
              <a:solidFill>
                <a:srgbClr val="FD6245"/>
              </a:solidFill>
              <a:latin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7050570"/>
            <a:ext cx="182880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D7675A"/>
                </a:solidFill>
                <a:latin typeface="Canva Sans Bold" panose="020B0803030501040103"/>
              </a:rPr>
              <a:t>From the above graph we can see that most of the sold products are from Food,Clothing and Electronics category with Food costs more than 30 million.</a:t>
            </a:r>
            <a:endParaRPr lang="en-US" sz="3000">
              <a:solidFill>
                <a:srgbClr val="D7675A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43000" y="5677039"/>
            <a:ext cx="17259300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445" lvl="1" indent="-319405" algn="l">
              <a:lnSpc>
                <a:spcPts val="4145"/>
              </a:lnSpc>
              <a:buFont typeface="Arial" panose="020B0604020202020204"/>
              <a:buChar char="•"/>
            </a:pPr>
            <a:r>
              <a:rPr lang="en-IN" altLang="en-US" sz="2960">
                <a:solidFill>
                  <a:srgbClr val="D7675A"/>
                </a:solidFill>
                <a:latin typeface="Canva Sans Bold" panose="020B0803030501040103"/>
              </a:rPr>
              <a:t> </a:t>
            </a:r>
            <a:r>
              <a:rPr lang="en-US" sz="2960">
                <a:solidFill>
                  <a:srgbClr val="D7675A"/>
                </a:solidFill>
                <a:latin typeface="Canva Sans Bold" panose="020B0803030501040103"/>
              </a:rPr>
              <a:t>Implementing loyalty rewards programs and referral incentives, while sending personalized offers based on shopping behavior.</a:t>
            </a:r>
            <a:endParaRPr lang="en-US" sz="2960">
              <a:solidFill>
                <a:srgbClr val="D7675A"/>
              </a:solidFill>
              <a:latin typeface="Canva Sans Bold" panose="020B0803030501040103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43146" y="3542955"/>
            <a:ext cx="1159180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445" lvl="1" indent="-319405" algn="l">
              <a:lnSpc>
                <a:spcPts val="4145"/>
              </a:lnSpc>
              <a:buFont typeface="Arial" panose="020B0604020202020204"/>
              <a:buChar char="•"/>
            </a:pPr>
            <a:r>
              <a:rPr lang="en-IN" altLang="en-US" sz="2960">
                <a:solidFill>
                  <a:srgbClr val="D7675A"/>
                </a:solidFill>
                <a:latin typeface="Canva Sans Bold" panose="020B0803030501040103"/>
              </a:rPr>
              <a:t> </a:t>
            </a:r>
            <a:r>
              <a:rPr lang="en-US" sz="2960">
                <a:solidFill>
                  <a:srgbClr val="D7675A"/>
                </a:solidFill>
                <a:latin typeface="Canva Sans Bold" panose="020B0803030501040103"/>
              </a:rPr>
              <a:t>Leverage influencer marketing to reach a broader audience.</a:t>
            </a:r>
            <a:endParaRPr lang="en-US" sz="2960">
              <a:solidFill>
                <a:srgbClr val="D7675A"/>
              </a:solidFill>
              <a:latin typeface="Canva Sans Bold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3146" y="4686475"/>
            <a:ext cx="14756606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445" lvl="1" indent="-319405" algn="l">
              <a:lnSpc>
                <a:spcPts val="4145"/>
              </a:lnSpc>
              <a:buFont typeface="Arial" panose="020B0604020202020204"/>
              <a:buChar char="•"/>
            </a:pPr>
            <a:r>
              <a:rPr lang="en-IN" altLang="en-US" sz="2960">
                <a:solidFill>
                  <a:srgbClr val="D7675A"/>
                </a:solidFill>
                <a:latin typeface="Canva Sans Bold" panose="020B0803030501040103"/>
              </a:rPr>
              <a:t> </a:t>
            </a:r>
            <a:r>
              <a:rPr lang="en-US" sz="2960">
                <a:solidFill>
                  <a:srgbClr val="D7675A"/>
                </a:solidFill>
                <a:latin typeface="Canva Sans Bold" panose="020B0803030501040103"/>
              </a:rPr>
              <a:t>Offer exclusive or limited-edition products to create urgency and exclusivity.</a:t>
            </a:r>
            <a:endParaRPr lang="en-IN" altLang="en-US" sz="2960">
              <a:solidFill>
                <a:srgbClr val="D7675A"/>
              </a:solidFill>
              <a:latin typeface="Canva Sans Bold" panose="020B080303050104010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9006" y="2399483"/>
            <a:ext cx="13614202" cy="53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445" lvl="1" indent="-319405" algn="l">
              <a:lnSpc>
                <a:spcPts val="4145"/>
              </a:lnSpc>
              <a:buFont typeface="Arial" panose="020B0604020202020204"/>
              <a:buChar char="•"/>
            </a:pPr>
            <a:r>
              <a:rPr lang="en-IN" altLang="en-US" sz="2960">
                <a:solidFill>
                  <a:srgbClr val="D7675A"/>
                </a:solidFill>
                <a:latin typeface="Canva Sans Bold" panose="020B0803030501040103"/>
              </a:rPr>
              <a:t> </a:t>
            </a:r>
            <a:r>
              <a:rPr lang="en-US" sz="2960">
                <a:solidFill>
                  <a:srgbClr val="D7675A"/>
                </a:solidFill>
                <a:latin typeface="Canva Sans Bold" panose="020B0803030501040103"/>
              </a:rPr>
              <a:t>Implement seasonal offers to capitalize on festive and holiday periods.</a:t>
            </a:r>
            <a:endParaRPr lang="en-US" sz="2960">
              <a:solidFill>
                <a:srgbClr val="D7675A"/>
              </a:solidFill>
              <a:latin typeface="Canva Sans Bold" panose="020B08030305010401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9346" y="6972933"/>
            <a:ext cx="1540085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810" lvl="1" indent="-319405" algn="l">
              <a:lnSpc>
                <a:spcPts val="4145"/>
              </a:lnSpc>
              <a:buFont typeface="Arial" panose="020B0604020202020204"/>
              <a:buChar char="•"/>
            </a:pPr>
            <a:r>
              <a:rPr lang="en-IN" altLang="en-US" sz="2960">
                <a:solidFill>
                  <a:srgbClr val="D7675A"/>
                </a:solidFill>
                <a:latin typeface="Canva Sans Bold" panose="020B0803030501040103"/>
              </a:rPr>
              <a:t> </a:t>
            </a:r>
            <a:r>
              <a:rPr lang="en-US" sz="2960">
                <a:solidFill>
                  <a:srgbClr val="D7675A"/>
                </a:solidFill>
                <a:latin typeface="Canva Sans Bold" panose="020B0803030501040103"/>
              </a:rPr>
              <a:t>Encourage positive reviews and ratings to build trust and attract new customers.</a:t>
            </a:r>
            <a:endParaRPr lang="en-US" sz="2960">
              <a:solidFill>
                <a:srgbClr val="D7675A"/>
              </a:solidFill>
              <a:latin typeface="Canva Sans Bold" panose="020B0803030501040103"/>
            </a:endParaRPr>
          </a:p>
          <a:p>
            <a:pPr algn="l">
              <a:lnSpc>
                <a:spcPts val="4145"/>
              </a:lnSpc>
            </a:pPr>
          </a:p>
          <a:p>
            <a:pPr marL="638810" lvl="1" indent="-319405" algn="l">
              <a:lnSpc>
                <a:spcPts val="4145"/>
              </a:lnSpc>
              <a:buFont typeface="Arial" panose="020B0604020202020204"/>
              <a:buChar char="•"/>
            </a:pPr>
            <a:r>
              <a:rPr lang="en-US" sz="2960">
                <a:solidFill>
                  <a:srgbClr val="D7675A"/>
                </a:solidFill>
                <a:latin typeface="Canva Sans Bold" panose="020B0803030501040103"/>
              </a:rPr>
              <a:t>Explore new geographical markets to expand customer base.</a:t>
            </a:r>
            <a:endParaRPr lang="en-US" sz="2960">
              <a:solidFill>
                <a:srgbClr val="D7675A"/>
              </a:solidFill>
              <a:latin typeface="Canva Sans Bold" panose="020B0803030501040103"/>
            </a:endParaRPr>
          </a:p>
          <a:p>
            <a:pPr algn="l">
              <a:lnSpc>
                <a:spcPts val="4145"/>
              </a:lnSpc>
            </a:pPr>
          </a:p>
          <a:p>
            <a:pPr marL="638810" lvl="1" indent="-319405" algn="l">
              <a:lnSpc>
                <a:spcPts val="4145"/>
              </a:lnSpc>
              <a:buFont typeface="Arial" panose="020B0604020202020204"/>
              <a:buChar char="•"/>
            </a:pPr>
            <a:r>
              <a:rPr lang="en-US" sz="2960">
                <a:solidFill>
                  <a:srgbClr val="D7675A"/>
                </a:solidFill>
                <a:latin typeface="Canva Sans Bold" panose="020B0803030501040103"/>
              </a:rPr>
              <a:t>List products on popular online marketplaces to increase visibility and sales.</a:t>
            </a:r>
            <a:endParaRPr lang="en-US" sz="2960">
              <a:solidFill>
                <a:srgbClr val="D7675A"/>
              </a:solidFill>
              <a:latin typeface="Canva Sans Bold" panose="020B0803030501040103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447800" y="647700"/>
            <a:ext cx="1234186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4400" b="1">
                <a:solidFill>
                  <a:srgbClr val="FD6245"/>
                </a:solidFill>
                <a:latin typeface="Canva Sans Bold" panose="020B0803030501040103"/>
                <a:sym typeface="+mn-ea"/>
              </a:rPr>
              <a:t>WHAT MORE CAN BE DONE?</a:t>
            </a:r>
            <a:endParaRPr lang="en-IN" altLang="en-US" sz="4400" b="1">
              <a:solidFill>
                <a:srgbClr val="FD6245"/>
              </a:solidFill>
              <a:latin typeface="Canva Sans Bold" panose="020B0803030501040103"/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19200" y="1626235"/>
            <a:ext cx="17364710" cy="7734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1" indent="-457200">
              <a:buFont typeface="Arial" panose="020B0604020202020204" pitchFamily="34" charset="0"/>
              <a:buChar char="•"/>
            </a:pPr>
            <a:r>
              <a:rPr lang="en-US" sz="2960">
                <a:solidFill>
                  <a:srgbClr val="D7675A"/>
                </a:solidFill>
                <a:latin typeface="Canva Sans Bold" panose="020B0803030501040103"/>
                <a:sym typeface="+mn-ea"/>
              </a:rPr>
              <a:t>Target campaigns specifically tailored for the 26-35 age gro</a:t>
            </a:r>
            <a:r>
              <a:rPr lang="en-IN" altLang="en-US" sz="2960">
                <a:solidFill>
                  <a:srgbClr val="D7675A"/>
                </a:solidFill>
                <a:latin typeface="Canva Sans Bold" panose="020B0803030501040103"/>
                <a:sym typeface="+mn-ea"/>
              </a:rPr>
              <a:t>up.</a:t>
            </a:r>
            <a:endParaRPr lang="en-US" sz="2960"/>
          </a:p>
          <a:p>
            <a:endParaRPr lang="en-US" sz="2960"/>
          </a:p>
        </p:txBody>
      </p:sp>
      <p:sp>
        <p:nvSpPr>
          <p:cNvPr id="11" name="Freeform 4"/>
          <p:cNvSpPr/>
          <p:nvPr/>
        </p:nvSpPr>
        <p:spPr>
          <a:xfrm rot="1505868">
            <a:off x="8181394" y="-349452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3"/>
          <p:cNvSpPr/>
          <p:nvPr/>
        </p:nvSpPr>
        <p:spPr>
          <a:xfrm rot="-6664043">
            <a:off x="11361562" y="3246174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>
            <a:pPr marL="639445" lvl="1" indent="-319405" algn="l">
              <a:lnSpc>
                <a:spcPts val="4145"/>
              </a:lnSpc>
              <a:buFont typeface="Arial" panose="020B0604020202020204"/>
              <a:buChar char="•"/>
            </a:pPr>
            <a:endParaRPr lang="en-US"/>
          </a:p>
        </p:txBody>
      </p:sp>
      <p:sp>
        <p:nvSpPr>
          <p:cNvPr id="14" name="Freeform 3"/>
          <p:cNvSpPr/>
          <p:nvPr/>
        </p:nvSpPr>
        <p:spPr>
          <a:xfrm rot="-6284008">
            <a:off x="-47537" y="5354577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7878598" y="2149852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5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040341"/>
            <a:ext cx="1133964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FD6245"/>
                </a:solidFill>
                <a:latin typeface="Montserrat Classic Bold" panose="00000800000000000000"/>
              </a:rPr>
              <a:t>OBJECTIVE</a:t>
            </a:r>
            <a:endParaRPr lang="en-US" sz="9000">
              <a:solidFill>
                <a:srgbClr val="FD6245"/>
              </a:solidFill>
              <a:latin typeface="Montserrat Classic Bold" panose="00000800000000000000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8750300" y="3564216"/>
            <a:ext cx="8509000" cy="5270500"/>
            <a:chOff x="0" y="0"/>
            <a:chExt cx="11345333" cy="7027333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3515" b="3515"/>
            <a:stretch>
              <a:fillRect/>
            </a:stretch>
          </p:blipFill>
          <p:spPr>
            <a:xfrm>
              <a:off x="0" y="0"/>
              <a:ext cx="11345333" cy="7027333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4244228"/>
            <a:ext cx="6839456" cy="1921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3245">
                <a:solidFill>
                  <a:srgbClr val="D7675A"/>
                </a:solidFill>
                <a:latin typeface="Livvic Italics"/>
              </a:rPr>
              <a:t>To improve customer experience by analyzing the sales data and increase the company revenue</a:t>
            </a:r>
            <a:endParaRPr lang="en-US" sz="3245">
              <a:solidFill>
                <a:srgbClr val="D7675A"/>
              </a:solidFill>
              <a:latin typeface="Livvic Italics"/>
            </a:endParaRPr>
          </a:p>
        </p:txBody>
      </p:sp>
      <p:sp>
        <p:nvSpPr>
          <p:cNvPr id="7" name="Freeform 7"/>
          <p:cNvSpPr/>
          <p:nvPr/>
        </p:nvSpPr>
        <p:spPr>
          <a:xfrm rot="-1111642">
            <a:off x="9547227" y="-942899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9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50370" y="4422363"/>
            <a:ext cx="6398848" cy="6246875"/>
          </a:xfrm>
          <a:custGeom>
            <a:avLst/>
            <a:gdLst/>
            <a:ahLst/>
            <a:cxnLst/>
            <a:rect l="l" t="t" r="r" b="b"/>
            <a:pathLst>
              <a:path w="6398848" h="6246875">
                <a:moveTo>
                  <a:pt x="0" y="0"/>
                </a:moveTo>
                <a:lnTo>
                  <a:pt x="6398848" y="0"/>
                </a:lnTo>
                <a:lnTo>
                  <a:pt x="6398848" y="6246875"/>
                </a:lnTo>
                <a:lnTo>
                  <a:pt x="0" y="624687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14400"/>
            <a:ext cx="10668935" cy="6849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D6245"/>
                </a:solidFill>
                <a:latin typeface="Poppins Bold" panose="00000800000000000000"/>
              </a:rPr>
              <a:t>Imported Libraries: </a:t>
            </a:r>
            <a:endParaRPr lang="en-US" sz="3700">
              <a:solidFill>
                <a:srgbClr val="FD6245"/>
              </a:solidFill>
              <a:latin typeface="Poppins Bold" panose="00000800000000000000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Bold Italics" panose="00000800000000000000"/>
              </a:rPr>
              <a:t>Imported numpy, pandas, matplotlib, and seaborn for data analysis and visualization.</a:t>
            </a:r>
            <a:endParaRPr lang="en-US" sz="3000">
              <a:solidFill>
                <a:srgbClr val="FFFFFF"/>
              </a:solidFill>
              <a:latin typeface="Poppins Bold Italics" panose="00000800000000000000"/>
            </a:endParaRPr>
          </a:p>
          <a:p>
            <a:pPr algn="just">
              <a:lnSpc>
                <a:spcPts val="5180"/>
              </a:lnSpc>
              <a:spcBef>
                <a:spcPct val="0"/>
              </a:spcBef>
            </a:pP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D6245"/>
                </a:solidFill>
                <a:latin typeface="Poppins Bold" panose="00000800000000000000"/>
              </a:rPr>
              <a:t>Uploaded the CSV File: </a:t>
            </a:r>
            <a:endParaRPr lang="en-US" sz="3700">
              <a:solidFill>
                <a:srgbClr val="FD6245"/>
              </a:solidFill>
              <a:latin typeface="Poppins Bold" panose="00000800000000000000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Bold Italics" panose="00000800000000000000"/>
              </a:rPr>
              <a:t>Loaded the CSV file into a pandas DataFrame.</a:t>
            </a:r>
            <a:endParaRPr lang="en-US" sz="3000">
              <a:solidFill>
                <a:srgbClr val="FFFFFF"/>
              </a:solidFill>
              <a:latin typeface="Poppins Bold Italics" panose="00000800000000000000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</a:p>
          <a:p>
            <a:pPr algn="just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FD6245"/>
                </a:solidFill>
                <a:latin typeface="Poppins Bold" panose="00000800000000000000"/>
              </a:rPr>
              <a:t>Analyzed the Information:</a:t>
            </a:r>
            <a:endParaRPr lang="en-US" sz="3700">
              <a:solidFill>
                <a:srgbClr val="FD6245"/>
              </a:solidFill>
              <a:latin typeface="Poppins Bold" panose="00000800000000000000"/>
            </a:endParaRP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 Bold Italics" panose="00000800000000000000"/>
              </a:rPr>
              <a:t> Performed an initial analysis of the dataset, including checking its shape, data types, missing values, summary statistics, and visualizations to understand the data better.</a:t>
            </a:r>
            <a:endParaRPr lang="en-US" sz="3000">
              <a:solidFill>
                <a:srgbClr val="FFFFFF"/>
              </a:solidFill>
              <a:latin typeface="Poppins Bold Italics" panose="00000800000000000000"/>
            </a:endParaRPr>
          </a:p>
        </p:txBody>
      </p:sp>
      <p:sp>
        <p:nvSpPr>
          <p:cNvPr id="4" name="Freeform 4"/>
          <p:cNvSpPr/>
          <p:nvPr/>
        </p:nvSpPr>
        <p:spPr>
          <a:xfrm rot="-1111642">
            <a:off x="11120480" y="1055557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6413" y="2247585"/>
            <a:ext cx="15435174" cy="6649025"/>
          </a:xfrm>
          <a:custGeom>
            <a:avLst/>
            <a:gdLst/>
            <a:ahLst/>
            <a:cxnLst/>
            <a:rect l="l" t="t" r="r" b="b"/>
            <a:pathLst>
              <a:path w="15435174" h="6649025">
                <a:moveTo>
                  <a:pt x="0" y="0"/>
                </a:moveTo>
                <a:lnTo>
                  <a:pt x="15435174" y="0"/>
                </a:lnTo>
                <a:lnTo>
                  <a:pt x="15435174" y="6649025"/>
                </a:lnTo>
                <a:lnTo>
                  <a:pt x="0" y="66490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3" t="-3277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48000" y="647700"/>
            <a:ext cx="12613640" cy="8394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7645"/>
              </a:lnSpc>
            </a:pPr>
            <a:r>
              <a:rPr lang="en-IN" altLang="en-US" sz="5460">
                <a:solidFill>
                  <a:srgbClr val="FD6245"/>
                </a:solidFill>
                <a:latin typeface="Canva Sans Bold" panose="020B0803030501040103"/>
              </a:rPr>
              <a:t>IMPORTING THE LIBRARIES</a:t>
            </a:r>
            <a:endParaRPr lang="en-IN" altLang="en-US" sz="5460">
              <a:solidFill>
                <a:srgbClr val="FD6245"/>
              </a:solidFill>
              <a:latin typeface="Canva Sans Bold" panose="020B0803030501040103"/>
            </a:endParaRPr>
          </a:p>
          <a:p>
            <a:pPr algn="ctr">
              <a:lnSpc>
                <a:spcPts val="7645"/>
              </a:lnSpc>
            </a:pPr>
            <a:endParaRPr lang="en-IN" altLang="en-US" sz="5460">
              <a:solidFill>
                <a:srgbClr val="FD6245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29556" y="2362677"/>
            <a:ext cx="14428888" cy="7363769"/>
          </a:xfrm>
          <a:custGeom>
            <a:avLst/>
            <a:gdLst/>
            <a:ahLst/>
            <a:cxnLst/>
            <a:rect l="l" t="t" r="r" b="b"/>
            <a:pathLst>
              <a:path w="14428888" h="7363769">
                <a:moveTo>
                  <a:pt x="0" y="0"/>
                </a:moveTo>
                <a:lnTo>
                  <a:pt x="14428888" y="0"/>
                </a:lnTo>
                <a:lnTo>
                  <a:pt x="14428888" y="7363770"/>
                </a:lnTo>
                <a:lnTo>
                  <a:pt x="0" y="736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97"/>
            </a:stretch>
          </a:blipFill>
        </p:spPr>
      </p:sp>
      <p:sp>
        <p:nvSpPr>
          <p:cNvPr id="7" name="Text Box 6"/>
          <p:cNvSpPr txBox="1"/>
          <p:nvPr/>
        </p:nvSpPr>
        <p:spPr>
          <a:xfrm>
            <a:off x="4876800" y="952500"/>
            <a:ext cx="9144000" cy="1071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ts val="7645"/>
              </a:lnSpc>
            </a:pPr>
            <a:r>
              <a:rPr lang="en-IN" altLang="en-US" sz="5460">
                <a:solidFill>
                  <a:srgbClr val="FD6245"/>
                </a:solidFill>
                <a:latin typeface="Canva Sans Bold" panose="020B0803030501040103"/>
              </a:rPr>
              <a:t>DATA CLEANING</a:t>
            </a:r>
            <a:endParaRPr lang="en-IN" altLang="en-US" sz="5460">
              <a:solidFill>
                <a:srgbClr val="FD6245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9736522" y="-1454335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5" y="0"/>
                </a:lnTo>
                <a:lnTo>
                  <a:pt x="13709385" y="13709385"/>
                </a:lnTo>
                <a:lnTo>
                  <a:pt x="0" y="137093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1208" y="463999"/>
            <a:ext cx="9854411" cy="9049858"/>
          </a:xfrm>
          <a:custGeom>
            <a:avLst/>
            <a:gdLst/>
            <a:ahLst/>
            <a:cxnLst/>
            <a:rect l="l" t="t" r="r" b="b"/>
            <a:pathLst>
              <a:path w="9854411" h="9049858">
                <a:moveTo>
                  <a:pt x="0" y="0"/>
                </a:moveTo>
                <a:lnTo>
                  <a:pt x="9854411" y="0"/>
                </a:lnTo>
                <a:lnTo>
                  <a:pt x="9854411" y="9049857"/>
                </a:lnTo>
                <a:lnTo>
                  <a:pt x="0" y="9049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96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515863" y="660461"/>
            <a:ext cx="6051278" cy="398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971506"/>
                </a:solidFill>
                <a:latin typeface="Montserrat Classic Bold" panose="00000800000000000000"/>
              </a:rPr>
              <a:t>To provide a detailed description of the dataset, we will compute the following statistical measures for each numerical column:</a:t>
            </a:r>
            <a:endParaRPr lang="en-US" sz="2000">
              <a:solidFill>
                <a:srgbClr val="971506"/>
              </a:solidFill>
              <a:latin typeface="Montserrat Classic Bold" panose="00000800000000000000"/>
            </a:endParaRPr>
          </a:p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971506"/>
                </a:solidFill>
                <a:latin typeface="Montserrat Classic Bold" panose="00000800000000000000"/>
              </a:rPr>
              <a:t>*</a:t>
            </a:r>
            <a:r>
              <a:rPr lang="en-US" sz="2000">
                <a:solidFill>
                  <a:srgbClr val="971506"/>
                </a:solidFill>
                <a:latin typeface="Montserrat Classic" panose="00000500000000000000"/>
              </a:rPr>
              <a:t>Count</a:t>
            </a:r>
            <a:endParaRPr lang="en-US" sz="2000">
              <a:solidFill>
                <a:srgbClr val="971506"/>
              </a:solidFill>
              <a:latin typeface="Montserrat Classic" panose="00000500000000000000"/>
            </a:endParaRPr>
          </a:p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971506"/>
                </a:solidFill>
                <a:latin typeface="Montserrat Classic" panose="00000500000000000000"/>
              </a:rPr>
              <a:t>*Mean</a:t>
            </a:r>
            <a:endParaRPr lang="en-US" sz="2000">
              <a:solidFill>
                <a:srgbClr val="971506"/>
              </a:solidFill>
              <a:latin typeface="Montserrat Classic" panose="00000500000000000000"/>
            </a:endParaRPr>
          </a:p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971506"/>
                </a:solidFill>
                <a:latin typeface="Montserrat Classic" panose="00000500000000000000"/>
              </a:rPr>
              <a:t>*Standard Deviation</a:t>
            </a:r>
            <a:endParaRPr lang="en-US" sz="2000">
              <a:solidFill>
                <a:srgbClr val="971506"/>
              </a:solidFill>
              <a:latin typeface="Montserrat Classic" panose="00000500000000000000"/>
            </a:endParaRPr>
          </a:p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971506"/>
                </a:solidFill>
                <a:latin typeface="Montserrat Classic" panose="00000500000000000000"/>
              </a:rPr>
              <a:t>*Minimum Value</a:t>
            </a:r>
            <a:endParaRPr lang="en-US" sz="2000">
              <a:solidFill>
                <a:srgbClr val="971506"/>
              </a:solidFill>
              <a:latin typeface="Montserrat Classic" panose="00000500000000000000"/>
            </a:endParaRPr>
          </a:p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971506"/>
                </a:solidFill>
                <a:latin typeface="Montserrat Classic" panose="00000500000000000000"/>
              </a:rPr>
              <a:t>*Maximum Value</a:t>
            </a:r>
            <a:endParaRPr lang="en-US" sz="2000">
              <a:solidFill>
                <a:srgbClr val="971506"/>
              </a:solidFill>
              <a:latin typeface="Montserrat Classic" panose="00000500000000000000"/>
            </a:endParaRPr>
          </a:p>
          <a:p>
            <a:pPr algn="ctr"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971506"/>
                </a:solidFill>
                <a:latin typeface="Montserrat Classic" panose="00000500000000000000"/>
              </a:rPr>
              <a:t>*Percentiles (25th, 50th, and 75th)</a:t>
            </a:r>
            <a:endParaRPr lang="en-US" sz="2000">
              <a:solidFill>
                <a:srgbClr val="971506"/>
              </a:solidFill>
              <a:latin typeface="Montserrat Classic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684678" y="5140325"/>
            <a:ext cx="2066449" cy="610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200" u="sng">
                <a:solidFill>
                  <a:srgbClr val="971506"/>
                </a:solidFill>
                <a:latin typeface="Canva Sans Bold Italics" panose="020B0803030501040103"/>
              </a:rPr>
              <a:t>INSIGHTS</a:t>
            </a:r>
            <a:endParaRPr lang="en-US" sz="3200" u="sng">
              <a:solidFill>
                <a:srgbClr val="971506"/>
              </a:solidFill>
              <a:latin typeface="Canva Sans Bold Italics" panose="020B08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684484" y="5750821"/>
            <a:ext cx="6087758" cy="3649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>
                <a:solidFill>
                  <a:srgbClr val="971506"/>
                </a:solidFill>
                <a:latin typeface="Montserrat Classic" panose="00000500000000000000"/>
              </a:rPr>
              <a:t>The dataset contains information about 11,239 orders. </a:t>
            </a:r>
            <a:endParaRPr lang="en-US" sz="1660">
              <a:solidFill>
                <a:srgbClr val="971506"/>
              </a:solidFill>
              <a:latin typeface="Montserrat Classic" panose="000005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>
                <a:solidFill>
                  <a:srgbClr val="971506"/>
                </a:solidFill>
                <a:latin typeface="Montserrat Classic" panose="00000500000000000000"/>
              </a:rPr>
              <a:t>Here is a detailed summary of key statistics:</a:t>
            </a:r>
            <a:endParaRPr lang="en-US" sz="1660">
              <a:solidFill>
                <a:srgbClr val="971506"/>
              </a:solidFill>
              <a:latin typeface="Montserrat Classic" panose="000005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 u="sng">
                <a:solidFill>
                  <a:srgbClr val="971506"/>
                </a:solidFill>
                <a:latin typeface="Montserrat Classic Bold" panose="00000800000000000000"/>
              </a:rPr>
              <a:t>Buyer Age</a:t>
            </a:r>
            <a:endParaRPr lang="en-US" sz="1660" u="sng">
              <a:solidFill>
                <a:srgbClr val="971506"/>
              </a:solidFill>
              <a:latin typeface="Montserrat Classic Bold" panose="000008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>
                <a:solidFill>
                  <a:srgbClr val="971506"/>
                </a:solidFill>
                <a:latin typeface="Montserrat Classic" panose="00000500000000000000"/>
              </a:rPr>
              <a:t>Minimum Age: 12-13 years</a:t>
            </a:r>
            <a:endParaRPr lang="en-US" sz="1660">
              <a:solidFill>
                <a:srgbClr val="971506"/>
              </a:solidFill>
              <a:latin typeface="Montserrat Classic" panose="000005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>
                <a:solidFill>
                  <a:srgbClr val="971506"/>
                </a:solidFill>
                <a:latin typeface="Montserrat Classic" panose="00000500000000000000"/>
              </a:rPr>
              <a:t>Maximum Age: 92 years</a:t>
            </a:r>
            <a:endParaRPr lang="en-US" sz="1660">
              <a:solidFill>
                <a:srgbClr val="971506"/>
              </a:solidFill>
              <a:latin typeface="Montserrat Classic" panose="000005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 u="sng">
                <a:solidFill>
                  <a:srgbClr val="971506"/>
                </a:solidFill>
                <a:latin typeface="Montserrat Classic Bold" panose="00000800000000000000"/>
              </a:rPr>
              <a:t>Number of Items Purchased</a:t>
            </a:r>
            <a:endParaRPr lang="en-US" sz="1660" u="sng">
              <a:solidFill>
                <a:srgbClr val="971506"/>
              </a:solidFill>
              <a:latin typeface="Montserrat Classic Bold" panose="000008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>
                <a:solidFill>
                  <a:srgbClr val="971506"/>
                </a:solidFill>
                <a:latin typeface="Montserrat Classic" panose="00000500000000000000"/>
              </a:rPr>
              <a:t>Minimum Items Purchased: 1 item</a:t>
            </a:r>
            <a:endParaRPr lang="en-US" sz="1660">
              <a:solidFill>
                <a:srgbClr val="971506"/>
              </a:solidFill>
              <a:latin typeface="Montserrat Classic" panose="000005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>
                <a:solidFill>
                  <a:srgbClr val="971506"/>
                </a:solidFill>
                <a:latin typeface="Montserrat Classic" panose="00000500000000000000"/>
              </a:rPr>
              <a:t>Maximum Items Purchased: 4 items</a:t>
            </a:r>
            <a:endParaRPr lang="en-US" sz="1660">
              <a:solidFill>
                <a:srgbClr val="971506"/>
              </a:solidFill>
              <a:latin typeface="Montserrat Classic" panose="000005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 u="sng">
                <a:solidFill>
                  <a:srgbClr val="971506"/>
                </a:solidFill>
                <a:latin typeface="Montserrat Classic Bold" panose="00000800000000000000"/>
              </a:rPr>
              <a:t>Amount Spent on Items</a:t>
            </a:r>
            <a:endParaRPr lang="en-US" sz="1660" u="sng">
              <a:solidFill>
                <a:srgbClr val="971506"/>
              </a:solidFill>
              <a:latin typeface="Montserrat Classic Bold" panose="000008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>
                <a:solidFill>
                  <a:srgbClr val="971506"/>
                </a:solidFill>
                <a:latin typeface="Montserrat Classic" panose="00000500000000000000"/>
              </a:rPr>
              <a:t>Minimum Amount Spent: Rs 188</a:t>
            </a:r>
            <a:endParaRPr lang="en-US" sz="1660">
              <a:solidFill>
                <a:srgbClr val="971506"/>
              </a:solidFill>
              <a:latin typeface="Montserrat Classic" panose="00000500000000000000"/>
            </a:endParaRPr>
          </a:p>
          <a:p>
            <a:pPr algn="just">
              <a:lnSpc>
                <a:spcPts val="2650"/>
              </a:lnSpc>
              <a:spcBef>
                <a:spcPct val="0"/>
              </a:spcBef>
            </a:pPr>
            <a:r>
              <a:rPr lang="en-US" sz="1660">
                <a:solidFill>
                  <a:srgbClr val="971506"/>
                </a:solidFill>
                <a:latin typeface="Montserrat Classic" panose="00000500000000000000"/>
              </a:rPr>
              <a:t>Maximum Amount Spent: Rs 23,952</a:t>
            </a:r>
            <a:endParaRPr lang="en-US" sz="1660">
              <a:solidFill>
                <a:srgbClr val="971506"/>
              </a:solidFill>
              <a:latin typeface="Montserrat Classic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9736522" y="-1454335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5" y="0"/>
                </a:lnTo>
                <a:lnTo>
                  <a:pt x="13709385" y="13709385"/>
                </a:lnTo>
                <a:lnTo>
                  <a:pt x="0" y="13709385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44954" y="3109606"/>
            <a:ext cx="16598092" cy="4902065"/>
          </a:xfrm>
          <a:custGeom>
            <a:avLst/>
            <a:gdLst/>
            <a:ahLst/>
            <a:cxnLst/>
            <a:rect l="l" t="t" r="r" b="b"/>
            <a:pathLst>
              <a:path w="16598092" h="4902065">
                <a:moveTo>
                  <a:pt x="0" y="0"/>
                </a:moveTo>
                <a:lnTo>
                  <a:pt x="16598092" y="0"/>
                </a:lnTo>
                <a:lnTo>
                  <a:pt x="16598092" y="4902065"/>
                </a:lnTo>
                <a:lnTo>
                  <a:pt x="0" y="4902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88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175603" y="8001634"/>
            <a:ext cx="3865959" cy="125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</a:pPr>
            <a:r>
              <a:rPr lang="en-US" sz="3200">
                <a:solidFill>
                  <a:srgbClr val="FD6245"/>
                </a:solidFill>
                <a:latin typeface="Montserrat Classic" panose="00000500000000000000"/>
              </a:rPr>
              <a:t>Female Count:7832</a:t>
            </a:r>
            <a:endParaRPr lang="en-US" sz="3200">
              <a:solidFill>
                <a:srgbClr val="FD6245"/>
              </a:solidFill>
              <a:latin typeface="Montserrat Classic" panose="00000500000000000000"/>
            </a:endParaRPr>
          </a:p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>
                <a:solidFill>
                  <a:srgbClr val="FD6245"/>
                </a:solidFill>
                <a:latin typeface="Montserrat Classic" panose="00000500000000000000"/>
              </a:rPr>
              <a:t>Male Count:3407</a:t>
            </a:r>
            <a:endParaRPr lang="en-US" sz="3200">
              <a:solidFill>
                <a:srgbClr val="FD6245"/>
              </a:solidFill>
              <a:latin typeface="Montserrat Classic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1904757" y="1943399"/>
            <a:ext cx="14727098" cy="9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5"/>
              </a:lnSpc>
            </a:pPr>
            <a:r>
              <a:rPr lang="en-US" sz="5460">
                <a:solidFill>
                  <a:srgbClr val="FD6245"/>
                </a:solidFill>
                <a:latin typeface="Canva Sans Bold" panose="020B0803030501040103"/>
              </a:rPr>
              <a:t>ON THE BASIS OF GENDER</a:t>
            </a:r>
            <a:endParaRPr lang="en-US" sz="5460">
              <a:solidFill>
                <a:srgbClr val="FD6245"/>
              </a:solidFill>
              <a:latin typeface="Canva Sans Bold" panose="020B0803030501040103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590800" y="723900"/>
            <a:ext cx="13208635" cy="1071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ts val="7645"/>
              </a:lnSpc>
            </a:pPr>
            <a:r>
              <a:rPr lang="en-IN" altLang="en-US" sz="5460" u="sng">
                <a:solidFill>
                  <a:srgbClr val="FD6245"/>
                </a:solidFill>
                <a:latin typeface="Canva Sans Bold" panose="020B0803030501040103"/>
                <a:sym typeface="+mn-ea"/>
              </a:rPr>
              <a:t>EXPLORATORY  DATA  ANALYSIS</a:t>
            </a:r>
            <a:endParaRPr lang="en-IN" altLang="en-US" sz="5460" u="sng">
              <a:solidFill>
                <a:srgbClr val="FD6245"/>
              </a:solidFill>
              <a:latin typeface="Canva Sans Bold" panose="020B0803030501040103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371250"/>
            <a:ext cx="16086561" cy="4757967"/>
          </a:xfrm>
          <a:custGeom>
            <a:avLst/>
            <a:gdLst/>
            <a:ahLst/>
            <a:cxnLst/>
            <a:rect l="l" t="t" r="r" b="b"/>
            <a:pathLst>
              <a:path w="16086561" h="4757967">
                <a:moveTo>
                  <a:pt x="0" y="0"/>
                </a:moveTo>
                <a:lnTo>
                  <a:pt x="16086561" y="0"/>
                </a:lnTo>
                <a:lnTo>
                  <a:pt x="16086561" y="4757968"/>
                </a:lnTo>
                <a:lnTo>
                  <a:pt x="0" y="47579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4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57352"/>
            <a:ext cx="15790793" cy="2472691"/>
          </a:xfrm>
          <a:custGeom>
            <a:avLst/>
            <a:gdLst/>
            <a:ahLst/>
            <a:cxnLst/>
            <a:rect l="l" t="t" r="r" b="b"/>
            <a:pathLst>
              <a:path w="15790793" h="2472691">
                <a:moveTo>
                  <a:pt x="0" y="0"/>
                </a:moveTo>
                <a:lnTo>
                  <a:pt x="15790793" y="0"/>
                </a:lnTo>
                <a:lnTo>
                  <a:pt x="15790793" y="2472691"/>
                </a:lnTo>
                <a:lnTo>
                  <a:pt x="0" y="2472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8348293"/>
            <a:ext cx="18288000" cy="125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0"/>
              </a:lnSpc>
              <a:spcBef>
                <a:spcPct val="0"/>
              </a:spcBef>
            </a:pPr>
            <a:r>
              <a:rPr lang="en-US" sz="3200">
                <a:solidFill>
                  <a:srgbClr val="FD6245"/>
                </a:solidFill>
                <a:latin typeface="Libre Baskerville Bold" panose="02000000000000000000"/>
              </a:rPr>
              <a:t>From the above graphs we can see that most of the buyers are females and even the purchasing power of females are greater than the men</a:t>
            </a:r>
            <a:endParaRPr lang="en-US" sz="3200">
              <a:solidFill>
                <a:srgbClr val="FD6245"/>
              </a:solidFill>
              <a:latin typeface="Libre Baskerville Bold" panose="020000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052117" y="-73753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4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379" y="2444839"/>
            <a:ext cx="17589242" cy="5253552"/>
          </a:xfrm>
          <a:custGeom>
            <a:avLst/>
            <a:gdLst/>
            <a:ahLst/>
            <a:cxnLst/>
            <a:rect l="l" t="t" r="r" b="b"/>
            <a:pathLst>
              <a:path w="17589242" h="5253552">
                <a:moveTo>
                  <a:pt x="0" y="0"/>
                </a:moveTo>
                <a:lnTo>
                  <a:pt x="17589242" y="0"/>
                </a:lnTo>
                <a:lnTo>
                  <a:pt x="17589242" y="5253552"/>
                </a:lnTo>
                <a:lnTo>
                  <a:pt x="0" y="5253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5345" y="95837"/>
            <a:ext cx="14727098" cy="932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5"/>
              </a:lnSpc>
            </a:pPr>
            <a:r>
              <a:rPr lang="en-US" sz="5460">
                <a:solidFill>
                  <a:srgbClr val="FD6245"/>
                </a:solidFill>
                <a:latin typeface="Canva Sans Bold" panose="020B0803030501040103"/>
              </a:rPr>
              <a:t>ON THE BASIS OF AGE</a:t>
            </a:r>
            <a:endParaRPr lang="en-US" sz="5460">
              <a:solidFill>
                <a:srgbClr val="FD6245"/>
              </a:solidFill>
              <a:latin typeface="Canva Sans Bold" panose="020B08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2638</Words>
  <Application>WPS Presentation</Application>
  <PresentationFormat>On-screen Show (4:3)</PresentationFormat>
  <Paragraphs>92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1" baseType="lpstr">
      <vt:lpstr>Arial</vt:lpstr>
      <vt:lpstr>SimSun</vt:lpstr>
      <vt:lpstr>Wingdings</vt:lpstr>
      <vt:lpstr>Montserrat Classic Bold</vt:lpstr>
      <vt:lpstr>Livvic Italics</vt:lpstr>
      <vt:lpstr>Poppins Bold</vt:lpstr>
      <vt:lpstr>Poppins Bold Italics</vt:lpstr>
      <vt:lpstr>Canva Sans Bold</vt:lpstr>
      <vt:lpstr>Montserrat Classic</vt:lpstr>
      <vt:lpstr>Canva Sans Bold Italics</vt:lpstr>
      <vt:lpstr>Libre Baskerville Bold</vt:lpstr>
      <vt:lpstr>Arial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dc:creator/>
  <cp:lastModifiedBy>KIIT</cp:lastModifiedBy>
  <cp:revision>6</cp:revision>
  <dcterms:created xsi:type="dcterms:W3CDTF">2006-08-16T00:00:00Z</dcterms:created>
  <dcterms:modified xsi:type="dcterms:W3CDTF">2024-06-13T20:08:36Z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F2829069F1624F3A95E2FAD68476C5C1_12</vt:lpwstr>
  </property>
  <property fmtid="{D5CDD505-2E9C-101B-9397-08002B2CF9AE}" pid="3" name="KSOProductBuildVer">
    <vt:lpwstr>1033-12.2.0.13472</vt:lpwstr>
  </property>
</Properties>
</file>